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9144000"/>
  <p:notesSz cx="7010400" cy="9296400"/>
  <p:embeddedFontLst>
    <p:embeddedFont>
      <p:font typeface="Arim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juFSU+WHOAx337HW0rorOppLEn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Arimo-bold.fntdata"/><Relationship Id="rId12" Type="http://schemas.openxmlformats.org/officeDocument/2006/relationships/slide" Target="slides/slide5.xml"/><Relationship Id="rId34" Type="http://schemas.openxmlformats.org/officeDocument/2006/relationships/font" Target="fonts/Arimo-regular.fntdata"/><Relationship Id="rId15" Type="http://schemas.openxmlformats.org/officeDocument/2006/relationships/slide" Target="slides/slide8.xml"/><Relationship Id="rId37" Type="http://schemas.openxmlformats.org/officeDocument/2006/relationships/font" Target="fonts/Arimo-boldItalic.fntdata"/><Relationship Id="rId14" Type="http://schemas.openxmlformats.org/officeDocument/2006/relationships/slide" Target="slides/slide7.xml"/><Relationship Id="rId36" Type="http://schemas.openxmlformats.org/officeDocument/2006/relationships/font" Target="fonts/Arim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customschemas.google.com/relationships/presentationmetadata" Target="meta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338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0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0:notes"/>
          <p:cNvSpPr txBox="1"/>
          <p:nvPr>
            <p:ph idx="12" type="sldNum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1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2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2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3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4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5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6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7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8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9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0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1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1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2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2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3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3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4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4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6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6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4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:notes"/>
          <p:cNvSpPr txBox="1"/>
          <p:nvPr>
            <p:ph idx="12" type="sldNum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7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8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 txBox="1"/>
          <p:nvPr>
            <p:ph idx="1" type="body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9:notes"/>
          <p:cNvSpPr/>
          <p:nvPr>
            <p:ph idx="2" type="sldImg"/>
          </p:nvPr>
        </p:nvSpPr>
        <p:spPr>
          <a:xfrm>
            <a:off x="1414463" y="1162050"/>
            <a:ext cx="4181475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/>
        </p:txBody>
      </p:sp>
      <p:sp>
        <p:nvSpPr>
          <p:cNvPr id="103" name="Google Shape;103;p5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/>
        </p:txBody>
      </p:sp>
      <p:sp>
        <p:nvSpPr>
          <p:cNvPr id="109" name="Google Shape;109;p5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115" name="Google Shape;115;p5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116" name="Google Shape;116;p5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122" name="Google Shape;122;p6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  <p:sp>
        <p:nvSpPr>
          <p:cNvPr id="123" name="Google Shape;123;p6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124" name="Google Shape;124;p6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  <p:sp>
        <p:nvSpPr>
          <p:cNvPr id="125" name="Google Shape;125;p6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/>
        </p:txBody>
      </p:sp>
      <p:sp>
        <p:nvSpPr>
          <p:cNvPr id="136" name="Google Shape;136;p6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137" name="Google Shape;137;p6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6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144" name="Google Shape;144;p6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0" name="Google Shape;150;p6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6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6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6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6"/>
          <p:cNvSpPr txBox="1"/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logo-swoosh.png" id="163" name="Google Shape;16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166" name="Google Shape;166;p6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167" name="Google Shape;167;p67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7"/>
          <p:cNvSpPr txBox="1"/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-swoosh.png" id="169" name="Google Shape;16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/>
        </p:txBody>
      </p:sp>
      <p:sp>
        <p:nvSpPr>
          <p:cNvPr id="185" name="Google Shape;185;p4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197" name="Google Shape;197;p4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198" name="Google Shape;198;p4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204" name="Google Shape;204;p4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  <p:sp>
        <p:nvSpPr>
          <p:cNvPr id="205" name="Google Shape;205;p4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206" name="Google Shape;206;p4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/>
        </p:txBody>
      </p:sp>
      <p:sp>
        <p:nvSpPr>
          <p:cNvPr id="207" name="Google Shape;207;p4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/>
        </p:txBody>
      </p:sp>
      <p:sp>
        <p:nvSpPr>
          <p:cNvPr id="222" name="Google Shape;222;p5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223" name="Google Shape;223;p5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5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230" name="Google Shape;230;p5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6" name="Google Shape;236;p5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2" name="Google Shape;242;p5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5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idx="1" type="body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7" name="Google Shape;247;p5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5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5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5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5"/>
          <p:cNvSpPr txBox="1"/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logo-swoosh.png" id="254" name="Google Shape;25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257" name="Google Shape;257;p5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258" name="Google Shape;258;p5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6"/>
          <p:cNvSpPr txBox="1"/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-swoosh.png" id="260" name="Google Shape;26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itprdkarsap.home.ku.edu/download/fldpln/training.zi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"/>
          <p:cNvSpPr txBox="1"/>
          <p:nvPr>
            <p:ph type="title"/>
          </p:nvPr>
        </p:nvSpPr>
        <p:spPr>
          <a:xfrm>
            <a:off x="457200" y="1524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Using the FLDPLN Model for Flood Inundation Model</a:t>
            </a:r>
            <a:endParaRPr/>
          </a:p>
        </p:txBody>
      </p:sp>
      <p:sp>
        <p:nvSpPr>
          <p:cNvPr id="266" name="Google Shape;266;p1"/>
          <p:cNvSpPr txBox="1"/>
          <p:nvPr>
            <p:ph idx="1" type="body"/>
          </p:nvPr>
        </p:nvSpPr>
        <p:spPr>
          <a:xfrm>
            <a:off x="457200" y="1752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FLDPLN FIM model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Mapping the Labor Day flood inundation for Wildcat Creek, 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 txBox="1"/>
          <p:nvPr>
            <p:ph type="title"/>
          </p:nvPr>
        </p:nvSpPr>
        <p:spPr>
          <a:xfrm>
            <a:off x="3276600" y="304800"/>
            <a:ext cx="6019632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Inundation Mapping</a:t>
            </a:r>
            <a:endParaRPr sz="4000"/>
          </a:p>
        </p:txBody>
      </p:sp>
      <p:sp>
        <p:nvSpPr>
          <p:cNvPr id="433" name="Google Shape;433;p10"/>
          <p:cNvSpPr txBox="1"/>
          <p:nvPr>
            <p:ph idx="1" type="body"/>
          </p:nvPr>
        </p:nvSpPr>
        <p:spPr>
          <a:xfrm>
            <a:off x="3479482" y="1459055"/>
            <a:ext cx="5696467" cy="4801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Interpolated FSP DOF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A FPP is flooded by a FSP if its DOF &gt; DTF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FloodDepth</a:t>
            </a:r>
            <a:r>
              <a:rPr baseline="-25000" lang="en-US" sz="2000"/>
              <a:t>FSP(i)</a:t>
            </a:r>
            <a:r>
              <a:rPr lang="en-US" sz="2000"/>
              <a:t> = DOF</a:t>
            </a:r>
            <a:r>
              <a:rPr baseline="-25000" lang="en-US" sz="2000"/>
              <a:t>FSP(i)</a:t>
            </a:r>
            <a:r>
              <a:rPr lang="en-US" sz="2000"/>
              <a:t> - DTF</a:t>
            </a:r>
            <a:r>
              <a:rPr baseline="-25000" lang="en-US" sz="2000"/>
              <a:t>FSP(i)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Flood depth at a FPP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max(FloodDepth</a:t>
            </a:r>
            <a:r>
              <a:rPr baseline="-25000" lang="en-US" sz="2000"/>
              <a:t>FSP(1)</a:t>
            </a:r>
            <a:r>
              <a:rPr lang="en-US" sz="2000"/>
              <a:t>, …, FloodDepth</a:t>
            </a:r>
            <a:r>
              <a:rPr baseline="-25000" lang="en-US" sz="2000"/>
              <a:t>FSP(n)</a:t>
            </a:r>
            <a:r>
              <a:rPr lang="en-US" sz="2000"/>
              <a:t>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N is the number of FSPs that flood the FPP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Example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Flood depth = max((5-3), (7-1)) = 6</a:t>
            </a:r>
            <a:endParaRPr sz="2000"/>
          </a:p>
        </p:txBody>
      </p:sp>
      <p:pic>
        <p:nvPicPr>
          <p:cNvPr id="434" name="Google Shape;4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31" y="76200"/>
            <a:ext cx="3303403" cy="6422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0"/>
          <p:cNvGrpSpPr/>
          <p:nvPr/>
        </p:nvGrpSpPr>
        <p:grpSpPr>
          <a:xfrm>
            <a:off x="1600200" y="4690303"/>
            <a:ext cx="1600368" cy="1800721"/>
            <a:chOff x="1883334" y="4798431"/>
            <a:chExt cx="1600368" cy="1800721"/>
          </a:xfrm>
        </p:grpSpPr>
        <p:grpSp>
          <p:nvGrpSpPr>
            <p:cNvPr id="436" name="Google Shape;436;p10"/>
            <p:cNvGrpSpPr/>
            <p:nvPr/>
          </p:nvGrpSpPr>
          <p:grpSpPr>
            <a:xfrm>
              <a:off x="1905000" y="4874631"/>
              <a:ext cx="1578702" cy="1724521"/>
              <a:chOff x="4572000" y="5029200"/>
              <a:chExt cx="1600610" cy="1646152"/>
            </a:xfrm>
          </p:grpSpPr>
          <p:sp>
            <p:nvSpPr>
              <p:cNvPr id="437" name="Google Shape;437;p10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5" name="Google Shape;445;p10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B05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46" name="Google Shape;446;p10"/>
              <p:cNvCxnSpPr>
                <a:endCxn id="444" idx="1"/>
              </p:cNvCxnSpPr>
              <p:nvPr/>
            </p:nvCxnSpPr>
            <p:spPr>
              <a:xfrm flipH="1" rot="10800000">
                <a:off x="5200910" y="5600700"/>
                <a:ext cx="743100" cy="213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B05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47" name="Google Shape;447;p10"/>
              <p:cNvCxnSpPr>
                <a:endCxn id="444" idx="1"/>
              </p:cNvCxnSpPr>
              <p:nvPr/>
            </p:nvCxnSpPr>
            <p:spPr>
              <a:xfrm flipH="1" rot="10800000">
                <a:off x="5440910" y="5600700"/>
                <a:ext cx="503100" cy="6504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B05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448" name="Google Shape;448;p10"/>
            <p:cNvSpPr txBox="1"/>
            <p:nvPr/>
          </p:nvSpPr>
          <p:spPr>
            <a:xfrm>
              <a:off x="2525446" y="4947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0"/>
            <p:cNvSpPr txBox="1"/>
            <p:nvPr/>
          </p:nvSpPr>
          <p:spPr>
            <a:xfrm>
              <a:off x="2677846" y="5328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50" name="Google Shape;450;p10"/>
            <p:cNvSpPr txBox="1"/>
            <p:nvPr/>
          </p:nvSpPr>
          <p:spPr>
            <a:xfrm>
              <a:off x="2944546" y="57852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51" name="Google Shape;451;p10"/>
            <p:cNvSpPr txBox="1"/>
            <p:nvPr/>
          </p:nvSpPr>
          <p:spPr>
            <a:xfrm>
              <a:off x="2359419" y="5543427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0"/>
            <p:cNvSpPr txBox="1"/>
            <p:nvPr/>
          </p:nvSpPr>
          <p:spPr>
            <a:xfrm>
              <a:off x="2568989" y="600291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0"/>
            <p:cNvSpPr txBox="1"/>
            <p:nvPr/>
          </p:nvSpPr>
          <p:spPr>
            <a:xfrm>
              <a:off x="1883334" y="4798431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10"/>
          <p:cNvSpPr/>
          <p:nvPr/>
        </p:nvSpPr>
        <p:spPr>
          <a:xfrm>
            <a:off x="1998728" y="2514600"/>
            <a:ext cx="236639" cy="2286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0"/>
          <p:cNvSpPr/>
          <p:nvPr/>
        </p:nvSpPr>
        <p:spPr>
          <a:xfrm>
            <a:off x="899469" y="5476364"/>
            <a:ext cx="236639" cy="2286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0"/>
          <p:cNvSpPr/>
          <p:nvPr/>
        </p:nvSpPr>
        <p:spPr>
          <a:xfrm>
            <a:off x="1143000" y="1752600"/>
            <a:ext cx="236639" cy="2286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"/>
          <p:cNvSpPr txBox="1"/>
          <p:nvPr>
            <p:ph type="title"/>
          </p:nvPr>
        </p:nvSpPr>
        <p:spPr>
          <a:xfrm>
            <a:off x="-88900" y="76200"/>
            <a:ext cx="915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 Inundation Mapping</a:t>
            </a:r>
            <a:endParaRPr/>
          </a:p>
        </p:txBody>
      </p:sp>
      <p:sp>
        <p:nvSpPr>
          <p:cNvPr id="462" name="Google Shape;462;p11"/>
          <p:cNvSpPr txBox="1"/>
          <p:nvPr>
            <p:ph idx="1" type="body"/>
          </p:nvPr>
        </p:nvSpPr>
        <p:spPr>
          <a:xfrm>
            <a:off x="304800" y="1358348"/>
            <a:ext cx="49530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Time sensitive application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Tiled libraries ready for parallelization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Dask with custom directed acyclic graph (DAG)</a:t>
            </a:r>
            <a:endParaRPr/>
          </a:p>
        </p:txBody>
      </p:sp>
      <p:pic>
        <p:nvPicPr>
          <p:cNvPr descr="https://149695847.v2.pressablecdn.com/wp-content/uploads/2021/11/Serial-algorithm-and-parallel-computing.png" id="463" name="Google Shape;4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1371600"/>
            <a:ext cx="2851569" cy="31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1250" y="4633452"/>
            <a:ext cx="14954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8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2"/>
          <p:cNvSpPr txBox="1"/>
          <p:nvPr/>
        </p:nvSpPr>
        <p:spPr>
          <a:xfrm>
            <a:off x="9939" y="0"/>
            <a:ext cx="9134061" cy="646331"/>
          </a:xfrm>
          <a:prstGeom prst="rect">
            <a:avLst/>
          </a:prstGeom>
          <a:solidFill>
            <a:srgbClr val="9A9AD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</a:t>
            </a:r>
            <a:r>
              <a:rPr b="1" lang="en-US" sz="3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Sep. 3, 2018 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Wildcat Creek Flood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"/>
          <p:cNvSpPr txBox="1"/>
          <p:nvPr>
            <p:ph type="title"/>
          </p:nvPr>
        </p:nvSpPr>
        <p:spPr>
          <a:xfrm>
            <a:off x="486654" y="808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3"/>
          <p:cNvSpPr txBox="1"/>
          <p:nvPr>
            <p:ph idx="1" type="body"/>
          </p:nvPr>
        </p:nvSpPr>
        <p:spPr>
          <a:xfrm>
            <a:off x="486654" y="21336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8" name="Google Shape;478;p13"/>
          <p:cNvSpPr txBox="1"/>
          <p:nvPr>
            <p:ph idx="12" type="sldNum"/>
          </p:nvPr>
        </p:nvSpPr>
        <p:spPr>
          <a:xfrm>
            <a:off x="6582654" y="665609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9" name="Google Shape;4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48507"/>
            <a:ext cx="8789095" cy="610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735807"/>
            <a:ext cx="8753367" cy="610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770" y="735807"/>
            <a:ext cx="8753368" cy="609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732129"/>
            <a:ext cx="8789094" cy="60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3"/>
          <p:cNvSpPr txBox="1"/>
          <p:nvPr/>
        </p:nvSpPr>
        <p:spPr>
          <a:xfrm>
            <a:off x="1248654" y="72451"/>
            <a:ext cx="6705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 and FLDPLN FIM with 10-m DEM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4"/>
          <p:cNvSpPr txBox="1"/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489" name="Google Shape;489;p14"/>
          <p:cNvSpPr txBox="1"/>
          <p:nvPr>
            <p:ph idx="1" type="body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Download materials</a:t>
            </a:r>
            <a:endParaRPr sz="28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Notebooks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examples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</a:pPr>
            <a:r>
              <a:rPr lang="en-US" sz="1600"/>
              <a:t>Wildcat 3DEP DEM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source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Images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Only for Windows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sp>
        <p:nvSpPr>
          <p:cNvPr id="490" name="Google Shape;490;p1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"/>
          <p:cNvSpPr txBox="1"/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496" name="Google Shape;496;p15"/>
          <p:cNvSpPr txBox="1"/>
          <p:nvPr>
            <p:ph idx="1" type="body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Hydro-condition DEM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No conditioning for the DEM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Covert hydro-conditioned DEM (probably in TIF) into BILs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ArcGIS toolbox fldpln preprocess model.atbx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fldpln_pre_process_tool tool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/>
          </a:p>
        </p:txBody>
      </p:sp>
      <p:sp>
        <p:nvSpPr>
          <p:cNvPr id="497" name="Google Shape;497;p1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6"/>
          <p:cNvSpPr txBox="1"/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503" name="Google Shape;503;p16"/>
          <p:cNvSpPr txBox="1"/>
          <p:nvPr>
            <p:ph idx="1" type="body"/>
          </p:nvPr>
        </p:nvSpPr>
        <p:spPr>
          <a:xfrm>
            <a:off x="318052" y="12192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Build a Python environment for FLDPLN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build_fldpln_python_env.md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Install miniconda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Install mamba in the base env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conda install -c conda-forge mamba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Create the fldpln environment using fldpln_windows.yaml</a:t>
            </a:r>
            <a:endParaRPr sz="24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mamba env create -f fldpln_windows.yaml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Activate the fldpln environment</a:t>
            </a:r>
            <a:endParaRPr sz="2400"/>
          </a:p>
          <a:p>
            <a:pPr indent="-266700" lvl="2" marL="11430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conda activate fldpln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Install additional packages for using the environment in JupyterLab or VSC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mamba install -c conda-forge jupyterlab</a:t>
            </a:r>
            <a:endParaRPr sz="2000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sp>
        <p:nvSpPr>
          <p:cNvPr id="504" name="Google Shape;504;p1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5" name="Google Shape;505;p1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mo"/>
              <a:buNone/>
            </a:pPr>
            <a:r>
              <a:rPr b="0" i="0" lang="en-US" sz="1000" u="none" cap="none" strike="noStrike">
                <a:solidFill>
                  <a:srgbClr val="CCCCCC"/>
                </a:solidFill>
                <a:latin typeface="Arimo"/>
                <a:ea typeface="Arimo"/>
                <a:cs typeface="Arimo"/>
                <a:sym typeface="Arimo"/>
              </a:rPr>
              <a:t>mamba env create -f fldpln.yaml</a:t>
            </a:r>
            <a:r>
              <a:rPr b="0" i="0" lang="en-US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7"/>
          <p:cNvSpPr txBox="1"/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511" name="Google Shape;511;p17"/>
          <p:cNvSpPr txBox="1"/>
          <p:nvPr>
            <p:ph idx="1" type="body"/>
          </p:nvPr>
        </p:nvSpPr>
        <p:spPr>
          <a:xfrm>
            <a:off x="318052" y="1219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Build a Python environment for FLDPLN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In the command window, navigate to the training folder and start JupyterLab from there</a:t>
            </a:r>
            <a:endParaRPr sz="2400"/>
          </a:p>
          <a:p>
            <a:pPr indent="-266700" lvl="2" marL="11430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jupyter lab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Install fldpln_py</a:t>
            </a:r>
            <a:endParaRPr sz="24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Run one of the two Windows installer</a:t>
            </a:r>
            <a:endParaRPr sz="2000"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Locate where the fldpln_py is installed and </a:t>
            </a:r>
            <a:r>
              <a:rPr lang="en-US" sz="2000"/>
              <a:t>activate</a:t>
            </a:r>
            <a:r>
              <a:rPr lang="en-US" sz="2000"/>
              <a:t> fldpln env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Navigate to fldpln_py folder which has setup.py and use:</a:t>
            </a:r>
            <a:endParaRPr/>
          </a:p>
          <a:p>
            <a:pPr indent="-228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/>
              <a:t>python setup.py install</a:t>
            </a:r>
            <a:endParaRPr/>
          </a:p>
          <a:p>
            <a:pPr indent="-215900" lvl="3" marL="1600200" rtl="0" algn="l"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pip install .</a:t>
            </a:r>
            <a:endParaRPr/>
          </a:p>
          <a:p>
            <a:pPr indent="-101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</p:txBody>
      </p:sp>
      <p:sp>
        <p:nvSpPr>
          <p:cNvPr id="512" name="Google Shape;512;p1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1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Arimo"/>
              <a:buNone/>
            </a:pPr>
            <a:r>
              <a:rPr b="0" i="0" lang="en-US" sz="1000" u="none" cap="none" strike="noStrike">
                <a:solidFill>
                  <a:srgbClr val="CCCCCC"/>
                </a:solidFill>
                <a:latin typeface="Arimo"/>
                <a:ea typeface="Arimo"/>
                <a:cs typeface="Arimo"/>
                <a:sym typeface="Arimo"/>
              </a:rPr>
              <a:t>mamba env create -f fldpln.yaml</a:t>
            </a:r>
            <a:r>
              <a:rPr b="0" i="0" lang="en-US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/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519" name="Google Shape;519;p18"/>
          <p:cNvSpPr txBox="1"/>
          <p:nvPr>
            <p:ph idx="1" type="body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Build segment-based library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fim_build_segment_library.ipynb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Identify stream networks and generate segments (2 miles typically)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Select segments (16) for Wildcat Creek</a:t>
            </a:r>
            <a:endParaRPr sz="24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Tile segment-based library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fim_build_tiled_library.ipynb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For fast parallel mapping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Assign stream order for stage interpolation</a:t>
            </a:r>
            <a:endParaRPr/>
          </a:p>
        </p:txBody>
      </p:sp>
      <p:sp>
        <p:nvSpPr>
          <p:cNvPr id="520" name="Google Shape;520;p1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9"/>
          <p:cNvSpPr txBox="1"/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Wildcat Creek 2018 Labor Day Flood</a:t>
            </a:r>
            <a:endParaRPr sz="3600"/>
          </a:p>
        </p:txBody>
      </p:sp>
      <p:sp>
        <p:nvSpPr>
          <p:cNvPr id="526" name="Google Shape;526;p19"/>
          <p:cNvSpPr txBox="1"/>
          <p:nvPr>
            <p:ph idx="1" type="body"/>
          </p:nvPr>
        </p:nvSpPr>
        <p:spPr>
          <a:xfrm>
            <a:off x="342900" y="1219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Create special maps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fim_wildcat_special.ipynb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Minimum DTF, # of FSPs, constant stage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Map inundation for flood events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fim_wildcat_event.ipynb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2018 Labor Day event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USGS/AHPS gauge stage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NWM + HAND SRC stage</a:t>
            </a:r>
            <a:endParaRPr/>
          </a:p>
        </p:txBody>
      </p:sp>
      <p:sp>
        <p:nvSpPr>
          <p:cNvPr id="527" name="Google Shape;527;p1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/>
          <p:nvPr>
            <p:ph type="title"/>
          </p:nvPr>
        </p:nvSpPr>
        <p:spPr>
          <a:xfrm>
            <a:off x="0" y="274638"/>
            <a:ext cx="9067800" cy="94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Low Complexity FIM Models</a:t>
            </a:r>
            <a:endParaRPr/>
          </a:p>
        </p:txBody>
      </p:sp>
      <p:sp>
        <p:nvSpPr>
          <p:cNvPr id="272" name="Google Shape;272;p2"/>
          <p:cNvSpPr txBox="1"/>
          <p:nvPr>
            <p:ph idx="1" type="body"/>
          </p:nvPr>
        </p:nvSpPr>
        <p:spPr>
          <a:xfrm>
            <a:off x="4191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Hydrodynamic models are more accurate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Low complexity models are faster and need few inputs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Faster at high resolution over large areas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Hydro-conditioned DEM as the primary input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Especially useful in predicting inundation extent and depth that are likely to occur in the </a:t>
            </a:r>
            <a:r>
              <a:rPr i="1" lang="en-US"/>
              <a:t>immediate future </a:t>
            </a:r>
            <a:r>
              <a:rPr lang="en-US"/>
              <a:t>using observed or forecasted stream flow event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3" name="Google Shape;5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955" y="1447800"/>
            <a:ext cx="9144000" cy="490888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0"/>
          <p:cNvSpPr txBox="1"/>
          <p:nvPr/>
        </p:nvSpPr>
        <p:spPr>
          <a:xfrm>
            <a:off x="534152" y="282790"/>
            <a:ext cx="82445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 Libraries (25) with 5-m DEM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0" name="Google Shape;5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7825"/>
            <a:ext cx="7180231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0231" y="228600"/>
            <a:ext cx="1752600" cy="616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"/>
          <p:cNvSpPr txBox="1"/>
          <p:nvPr>
            <p:ph type="title"/>
          </p:nvPr>
        </p:nvSpPr>
        <p:spPr>
          <a:xfrm>
            <a:off x="0" y="2728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Libraries (8) with New 5-m DEM</a:t>
            </a:r>
            <a:endParaRPr/>
          </a:p>
        </p:txBody>
      </p:sp>
      <p:sp>
        <p:nvSpPr>
          <p:cNvPr id="547" name="Google Shape;54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48" name="Google Shape;5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12" y="1232844"/>
            <a:ext cx="8867775" cy="526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103394"/>
            <a:ext cx="1918252" cy="298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"/>
          <p:cNvSpPr txBox="1"/>
          <p:nvPr>
            <p:ph type="title"/>
          </p:nvPr>
        </p:nvSpPr>
        <p:spPr>
          <a:xfrm>
            <a:off x="480391" y="152400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Changing Libraries and Code</a:t>
            </a:r>
            <a:endParaRPr/>
          </a:p>
        </p:txBody>
      </p:sp>
      <p:sp>
        <p:nvSpPr>
          <p:cNvPr id="555" name="Google Shape;555;p23"/>
          <p:cNvSpPr txBox="1"/>
          <p:nvPr>
            <p:ph idx="1" type="body"/>
          </p:nvPr>
        </p:nvSpPr>
        <p:spPr>
          <a:xfrm>
            <a:off x="228600" y="137001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Model is currently run for 8 libraries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Segment-based libraries are almost done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/>
              <a:t>Code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MATLAB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Python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/>
              <a:t>Both code has been changed for new libraries</a:t>
            </a:r>
            <a:endParaRPr sz="2400"/>
          </a:p>
        </p:txBody>
      </p:sp>
      <p:sp>
        <p:nvSpPr>
          <p:cNvPr id="556" name="Google Shape;556;p2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7" name="Google Shape;5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617" y="1295400"/>
            <a:ext cx="1918252" cy="298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4"/>
          <p:cNvSpPr txBox="1"/>
          <p:nvPr>
            <p:ph type="title"/>
          </p:nvPr>
        </p:nvSpPr>
        <p:spPr>
          <a:xfrm>
            <a:off x="457200" y="152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Future Plan</a:t>
            </a:r>
            <a:endParaRPr/>
          </a:p>
        </p:txBody>
      </p:sp>
      <p:sp>
        <p:nvSpPr>
          <p:cNvPr id="563" name="Google Shape;563;p24"/>
          <p:cNvSpPr txBox="1"/>
          <p:nvPr>
            <p:ph idx="1" type="body"/>
          </p:nvPr>
        </p:nvSpPr>
        <p:spPr>
          <a:xfrm>
            <a:off x="381000" y="1066800"/>
            <a:ext cx="82296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FLDPLN model component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Support both Windows &amp; Unix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YAML file for each OS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fldpln_py for each OS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Python class wrapper for fldpln_py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Hide data conversion from user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Make it available and installable from GitHub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Turn it into PyPI package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Re-implement it in Python?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FLDPLN mapping component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docstrings for the functions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Automatic stream order assignment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Turn it into a PyPI package</a:t>
            </a:r>
            <a:endParaRPr/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"/>
          <p:cNvSpPr txBox="1"/>
          <p:nvPr>
            <p:ph type="title"/>
          </p:nvPr>
        </p:nvSpPr>
        <p:spPr>
          <a:xfrm>
            <a:off x="457200" y="374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Acknowledgements</a:t>
            </a:r>
            <a:endParaRPr/>
          </a:p>
        </p:txBody>
      </p:sp>
      <p:sp>
        <p:nvSpPr>
          <p:cNvPr id="569" name="Google Shape;569;p25"/>
          <p:cNvSpPr txBox="1"/>
          <p:nvPr>
            <p:ph idx="1" type="body"/>
          </p:nvPr>
        </p:nvSpPr>
        <p:spPr>
          <a:xfrm>
            <a:off x="533400" y="1219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Jude and graduate students @KU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James and Junho @UA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Funding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GIS-PB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Kansas Water Office (KWO) / KDEM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575" name="Google Shape;575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Xingong Li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lixi@ku.edu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"/>
          <p:cNvSpPr txBox="1"/>
          <p:nvPr/>
        </p:nvSpPr>
        <p:spPr>
          <a:xfrm>
            <a:off x="725488" y="911851"/>
            <a:ext cx="8153400" cy="1061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Low-complexity flood inundation model based on  backfill and spillover flooding mechanisms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"/>
          <p:cNvGrpSpPr/>
          <p:nvPr/>
        </p:nvGrpSpPr>
        <p:grpSpPr>
          <a:xfrm>
            <a:off x="1052513" y="2065338"/>
            <a:ext cx="7023100" cy="4716462"/>
            <a:chOff x="1052513" y="1684337"/>
            <a:chExt cx="7022798" cy="4716463"/>
          </a:xfrm>
        </p:grpSpPr>
        <p:grpSp>
          <p:nvGrpSpPr>
            <p:cNvPr id="279" name="Google Shape;279;p3"/>
            <p:cNvGrpSpPr/>
            <p:nvPr/>
          </p:nvGrpSpPr>
          <p:grpSpPr>
            <a:xfrm>
              <a:off x="4802027" y="1684337"/>
              <a:ext cx="3273284" cy="4187826"/>
              <a:chOff x="4802027" y="1684337"/>
              <a:chExt cx="3273284" cy="4187826"/>
            </a:xfrm>
          </p:grpSpPr>
          <p:grpSp>
            <p:nvGrpSpPr>
              <p:cNvPr id="280" name="Google Shape;280;p3"/>
              <p:cNvGrpSpPr/>
              <p:nvPr/>
            </p:nvGrpSpPr>
            <p:grpSpPr>
              <a:xfrm>
                <a:off x="4802027" y="1684337"/>
                <a:ext cx="3273284" cy="4187826"/>
                <a:chOff x="4802027" y="1684337"/>
                <a:chExt cx="3273284" cy="4187826"/>
              </a:xfrm>
            </p:grpSpPr>
            <p:sp>
              <p:nvSpPr>
                <p:cNvPr id="281" name="Google Shape;281;p3"/>
                <p:cNvSpPr/>
                <p:nvPr/>
              </p:nvSpPr>
              <p:spPr>
                <a:xfrm>
                  <a:off x="4802027" y="1684337"/>
                  <a:ext cx="3273284" cy="4187826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l" dir="2700000" dist="635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r>
                    <a:t/>
                  </a:r>
                  <a:endParaRPr b="1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" name="Google Shape;282;p3"/>
                <p:cNvGrpSpPr/>
                <p:nvPr/>
              </p:nvGrpSpPr>
              <p:grpSpPr>
                <a:xfrm>
                  <a:off x="5343145" y="3246967"/>
                  <a:ext cx="2236317" cy="2232580"/>
                  <a:chOff x="5343145" y="3246967"/>
                  <a:chExt cx="2236317" cy="2232580"/>
                </a:xfrm>
              </p:grpSpPr>
              <p:sp>
                <p:nvSpPr>
                  <p:cNvPr id="283" name="Google Shape;283;p3"/>
                  <p:cNvSpPr/>
                  <p:nvPr/>
                </p:nvSpPr>
                <p:spPr>
                  <a:xfrm rot="2700000">
                    <a:off x="7303517" y="5203602"/>
                    <a:ext cx="228600" cy="228600"/>
                  </a:xfrm>
                  <a:prstGeom prst="rtTriangle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r>
                      <a:t/>
                    </a:r>
                    <a:endParaRPr b="1" i="0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3"/>
                  <p:cNvSpPr/>
                  <p:nvPr/>
                </p:nvSpPr>
                <p:spPr>
                  <a:xfrm rot="2700000">
                    <a:off x="5027253" y="4170119"/>
                    <a:ext cx="2705100" cy="227013"/>
                  </a:xfrm>
                  <a:prstGeom prst="rect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r>
                      <a:t/>
                    </a:r>
                    <a:endParaRPr b="1" i="0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5" name="Google Shape;285;p3"/>
                <p:cNvGrpSpPr/>
                <p:nvPr/>
              </p:nvGrpSpPr>
              <p:grpSpPr>
                <a:xfrm>
                  <a:off x="5116513" y="3208338"/>
                  <a:ext cx="2808288" cy="2438400"/>
                  <a:chOff x="3104" y="2021"/>
                  <a:chExt cx="1769" cy="1536"/>
                </a:xfrm>
              </p:grpSpPr>
              <p:cxnSp>
                <p:nvCxnSpPr>
                  <p:cNvPr id="286" name="Google Shape;286;p3"/>
                  <p:cNvCxnSpPr/>
                  <p:nvPr/>
                </p:nvCxnSpPr>
                <p:spPr>
                  <a:xfrm>
                    <a:off x="3108" y="2021"/>
                    <a:ext cx="1440" cy="144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3300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r>
                      <a:t/>
                    </a:r>
                    <a:endParaRPr b="1" i="0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4260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r>
                      <a:t/>
                    </a:r>
                    <a:endParaRPr b="1" i="0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3"/>
                  <p:cNvSpPr txBox="1"/>
                  <p:nvPr/>
                </p:nvSpPr>
                <p:spPr>
                  <a:xfrm>
                    <a:off x="4047" y="326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b="0" i="0" lang="en-US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/>
                  </a:p>
                </p:txBody>
              </p:sp>
              <p:sp>
                <p:nvSpPr>
                  <p:cNvPr id="290" name="Google Shape;290;p3"/>
                  <p:cNvSpPr txBox="1"/>
                  <p:nvPr/>
                </p:nvSpPr>
                <p:spPr>
                  <a:xfrm>
                    <a:off x="3104" y="230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b="0" i="0" lang="en-US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/>
                  </a:p>
                </p:txBody>
              </p:sp>
              <p:cxnSp>
                <p:nvCxnSpPr>
                  <p:cNvPr id="291" name="Google Shape;291;p3"/>
                  <p:cNvCxnSpPr/>
                  <p:nvPr/>
                </p:nvCxnSpPr>
                <p:spPr>
                  <a:xfrm>
                    <a:off x="3336" y="2029"/>
                    <a:ext cx="1209" cy="1209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92" name="Google Shape;292;p3"/>
                  <p:cNvSpPr txBox="1"/>
                  <p:nvPr/>
                </p:nvSpPr>
                <p:spPr>
                  <a:xfrm flipH="1">
                    <a:off x="4560" y="3173"/>
                    <a:ext cx="169" cy="3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800"/>
                      <a:buFont typeface="Arial"/>
                      <a:buNone/>
                    </a:pPr>
                    <a:r>
                      <a:rPr b="0" i="0" lang="en-US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}</a:t>
                    </a:r>
                    <a:endParaRPr/>
                  </a:p>
                </p:txBody>
              </p:sp>
              <p:sp>
                <p:nvSpPr>
                  <p:cNvPr id="293" name="Google Shape;293;p3"/>
                  <p:cNvSpPr txBox="1"/>
                  <p:nvPr/>
                </p:nvSpPr>
                <p:spPr>
                  <a:xfrm flipH="1">
                    <a:off x="4650" y="3205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b="0" i="1" lang="en-US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b="0" i="1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" name="Google Shape;294;p3"/>
                  <p:cNvSpPr txBox="1"/>
                  <p:nvPr/>
                </p:nvSpPr>
                <p:spPr>
                  <a:xfrm flipH="1" rot="2692901">
                    <a:off x="3425" y="2461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b="1" i="1" lang="en-US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/>
                  </a:p>
                </p:txBody>
              </p:sp>
              <p:cxnSp>
                <p:nvCxnSpPr>
                  <p:cNvPr id="295" name="Google Shape;295;p3"/>
                  <p:cNvCxnSpPr/>
                  <p:nvPr/>
                </p:nvCxnSpPr>
                <p:spPr>
                  <a:xfrm>
                    <a:off x="4544" y="3245"/>
                    <a:ext cx="0" cy="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96" name="Google Shape;296;p3"/>
                  <p:cNvCxnSpPr/>
                  <p:nvPr/>
                </p:nvCxnSpPr>
                <p:spPr>
                  <a:xfrm>
                    <a:off x="3344" y="2045"/>
                    <a:ext cx="0" cy="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97" name="Google Shape;297;p3"/>
                  <p:cNvSpPr txBox="1"/>
                  <p:nvPr/>
                </p:nvSpPr>
                <p:spPr>
                  <a:xfrm flipH="1" rot="2692901">
                    <a:off x="3384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i="1" lang="en-US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/>
                  </a:p>
                </p:txBody>
              </p:sp>
            </p:grpSp>
            <p:sp>
              <p:nvSpPr>
                <p:cNvPr id="298" name="Google Shape;298;p3"/>
                <p:cNvSpPr/>
                <p:nvPr/>
              </p:nvSpPr>
              <p:spPr>
                <a:xfrm>
                  <a:off x="5032248" y="5088952"/>
                  <a:ext cx="1444752" cy="557784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CC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r>
                    <a:t/>
                  </a:r>
                  <a:endParaRPr b="1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3"/>
                <p:cNvSpPr txBox="1"/>
                <p:nvPr/>
              </p:nvSpPr>
              <p:spPr>
                <a:xfrm>
                  <a:off x="5029200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1" i="1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downhill flow</a:t>
                  </a:r>
                  <a:endParaRPr/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1" i="1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(overland flow)</a:t>
                  </a:r>
                  <a:endParaRPr/>
                </a:p>
              </p:txBody>
            </p:sp>
            <p:grpSp>
              <p:nvGrpSpPr>
                <p:cNvPr id="300" name="Google Shape;300;p3"/>
                <p:cNvGrpSpPr/>
                <p:nvPr/>
              </p:nvGrpSpPr>
              <p:grpSpPr>
                <a:xfrm>
                  <a:off x="5896150" y="3789237"/>
                  <a:ext cx="799925" cy="828500"/>
                  <a:chOff x="5896150" y="3789237"/>
                  <a:chExt cx="799925" cy="828500"/>
                </a:xfrm>
              </p:grpSpPr>
              <p:cxnSp>
                <p:nvCxnSpPr>
                  <p:cNvPr id="301" name="Google Shape;301;p3"/>
                  <p:cNvCxnSpPr/>
                  <p:nvPr/>
                </p:nvCxnSpPr>
                <p:spPr>
                  <a:xfrm flipH="1" rot="-5400000">
                    <a:off x="6238875" y="4160537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0000FF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  <p:sp>
                <p:nvSpPr>
                  <p:cNvPr id="302" name="Google Shape;302;p3"/>
                  <p:cNvSpPr txBox="1"/>
                  <p:nvPr/>
                </p:nvSpPr>
                <p:spPr>
                  <a:xfrm flipH="1" rot="2700000">
                    <a:off x="5916913" y="3902333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b="1" i="1" lang="en-US"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/>
                  </a:p>
                </p:txBody>
              </p:sp>
            </p:grpSp>
          </p:grpSp>
          <p:grpSp>
            <p:nvGrpSpPr>
              <p:cNvPr id="303" name="Google Shape;303;p3"/>
              <p:cNvGrpSpPr/>
              <p:nvPr/>
            </p:nvGrpSpPr>
            <p:grpSpPr>
              <a:xfrm>
                <a:off x="5698760" y="2001838"/>
                <a:ext cx="1479550" cy="831850"/>
                <a:chOff x="5722938" y="2001838"/>
                <a:chExt cx="1479550" cy="831850"/>
              </a:xfrm>
            </p:grpSpPr>
            <p:sp>
              <p:nvSpPr>
                <p:cNvPr id="304" name="Google Shape;304;p3"/>
                <p:cNvSpPr/>
                <p:nvPr/>
              </p:nvSpPr>
              <p:spPr>
                <a:xfrm>
                  <a:off x="5726621" y="2001838"/>
                  <a:ext cx="1472184" cy="82296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CFFCC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r>
                    <a:t/>
                  </a:r>
                  <a:endParaRPr b="1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"/>
                <p:cNvSpPr txBox="1"/>
                <p:nvPr/>
              </p:nvSpPr>
              <p:spPr>
                <a:xfrm>
                  <a:off x="5722938" y="2001838"/>
                  <a:ext cx="1479550" cy="831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n-US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Spillover</a:t>
                  </a:r>
                  <a:endParaRPr/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n-US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/>
                </a:p>
              </p:txBody>
            </p:sp>
          </p:grpSp>
        </p:grpSp>
        <p:sp>
          <p:nvSpPr>
            <p:cNvPr id="306" name="Google Shape;306;p3"/>
            <p:cNvSpPr txBox="1"/>
            <p:nvPr/>
          </p:nvSpPr>
          <p:spPr>
            <a:xfrm>
              <a:off x="4978401" y="6040438"/>
              <a:ext cx="2925763" cy="360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flows downhill”</a:t>
              </a:r>
              <a:endParaRPr/>
            </a:p>
          </p:txBody>
        </p:sp>
        <p:sp>
          <p:nvSpPr>
            <p:cNvPr id="307" name="Google Shape;307;p3"/>
            <p:cNvSpPr txBox="1"/>
            <p:nvPr/>
          </p:nvSpPr>
          <p:spPr>
            <a:xfrm>
              <a:off x="1052513" y="6040438"/>
              <a:ext cx="3263899" cy="360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seeks its own level”</a:t>
              </a:r>
              <a:endParaRPr/>
            </a:p>
          </p:txBody>
        </p:sp>
        <p:grpSp>
          <p:nvGrpSpPr>
            <p:cNvPr id="308" name="Google Shape;308;p3"/>
            <p:cNvGrpSpPr/>
            <p:nvPr/>
          </p:nvGrpSpPr>
          <p:grpSpPr>
            <a:xfrm>
              <a:off x="1052513" y="1684337"/>
              <a:ext cx="3273284" cy="4187826"/>
              <a:chOff x="1052513" y="1684337"/>
              <a:chExt cx="3273284" cy="4187826"/>
            </a:xfrm>
          </p:grpSpPr>
          <p:grpSp>
            <p:nvGrpSpPr>
              <p:cNvPr id="309" name="Google Shape;309;p3"/>
              <p:cNvGrpSpPr/>
              <p:nvPr/>
            </p:nvGrpSpPr>
            <p:grpSpPr>
              <a:xfrm>
                <a:off x="1052513" y="1684337"/>
                <a:ext cx="3273284" cy="4187826"/>
                <a:chOff x="1052513" y="1684337"/>
                <a:chExt cx="3273284" cy="4187826"/>
              </a:xfrm>
            </p:grpSpPr>
            <p:sp>
              <p:nvSpPr>
                <p:cNvPr id="310" name="Google Shape;310;p3"/>
                <p:cNvSpPr/>
                <p:nvPr/>
              </p:nvSpPr>
              <p:spPr>
                <a:xfrm>
                  <a:off x="1052513" y="1684337"/>
                  <a:ext cx="3273284" cy="4187826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" dir="8100000" dist="635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r>
                    <a:t/>
                  </a:r>
                  <a:endParaRPr b="1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3"/>
                <p:cNvSpPr/>
                <p:nvPr/>
              </p:nvSpPr>
              <p:spPr>
                <a:xfrm rot="5400000">
                  <a:off x="1581892" y="3577598"/>
                  <a:ext cx="1920240" cy="1920240"/>
                </a:xfrm>
                <a:prstGeom prst="rtTriangle">
                  <a:avLst/>
                </a:prstGeom>
                <a:solidFill>
                  <a:srgbClr val="6DD9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r>
                    <a:t/>
                  </a:r>
                  <a:endParaRPr b="1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3"/>
                <p:cNvSpPr/>
                <p:nvPr/>
              </p:nvSpPr>
              <p:spPr>
                <a:xfrm>
                  <a:off x="2660523" y="5088952"/>
                  <a:ext cx="1444752" cy="557784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CC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r>
                    <a:t/>
                  </a:r>
                  <a:endParaRPr b="1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3"/>
                <p:cNvSpPr txBox="1"/>
                <p:nvPr/>
              </p:nvSpPr>
              <p:spPr>
                <a:xfrm>
                  <a:off x="2657475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1" i="1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uphill flow</a:t>
                  </a:r>
                  <a:endParaRPr/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1" i="1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(swelling)</a:t>
                  </a:r>
                  <a:endParaRPr/>
                </a:p>
              </p:txBody>
            </p:sp>
            <p:grpSp>
              <p:nvGrpSpPr>
                <p:cNvPr id="314" name="Google Shape;314;p3"/>
                <p:cNvGrpSpPr/>
                <p:nvPr/>
              </p:nvGrpSpPr>
              <p:grpSpPr>
                <a:xfrm flipH="1">
                  <a:off x="1443038" y="3195637"/>
                  <a:ext cx="2493963" cy="2438400"/>
                  <a:chOff x="853" y="2021"/>
                  <a:chExt cx="1571" cy="1536"/>
                </a:xfrm>
              </p:grpSpPr>
              <p:cxnSp>
                <p:nvCxnSpPr>
                  <p:cNvPr id="315" name="Google Shape;315;p3"/>
                  <p:cNvCxnSpPr/>
                  <p:nvPr/>
                </p:nvCxnSpPr>
                <p:spPr>
                  <a:xfrm>
                    <a:off x="885" y="2021"/>
                    <a:ext cx="1440" cy="144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16" name="Google Shape;316;p3"/>
                  <p:cNvSpPr/>
                  <p:nvPr/>
                </p:nvSpPr>
                <p:spPr>
                  <a:xfrm>
                    <a:off x="1077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r>
                      <a:t/>
                    </a:r>
                    <a:endParaRPr b="1" i="0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3"/>
                  <p:cNvSpPr/>
                  <p:nvPr/>
                </p:nvSpPr>
                <p:spPr>
                  <a:xfrm>
                    <a:off x="2037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r>
                      <a:t/>
                    </a:r>
                    <a:endParaRPr b="1" i="0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" name="Google Shape;318;p3"/>
                  <p:cNvSpPr txBox="1"/>
                  <p:nvPr/>
                </p:nvSpPr>
                <p:spPr>
                  <a:xfrm>
                    <a:off x="853" y="230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b="0" i="0" lang="en-US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/>
                  </a:p>
                </p:txBody>
              </p:sp>
              <p:sp>
                <p:nvSpPr>
                  <p:cNvPr id="319" name="Google Shape;319;p3"/>
                  <p:cNvSpPr txBox="1"/>
                  <p:nvPr/>
                </p:nvSpPr>
                <p:spPr>
                  <a:xfrm>
                    <a:off x="1841" y="326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b="0" i="0" lang="en-US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/>
                  </a:p>
                </p:txBody>
              </p:sp>
              <p:cxnSp>
                <p:nvCxnSpPr>
                  <p:cNvPr id="320" name="Google Shape;320;p3"/>
                  <p:cNvCxnSpPr/>
                  <p:nvPr/>
                </p:nvCxnSpPr>
                <p:spPr>
                  <a:xfrm rot="10800000">
                    <a:off x="2085" y="2266"/>
                    <a:ext cx="0" cy="96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21" name="Google Shape;321;p3"/>
                  <p:cNvCxnSpPr/>
                  <p:nvPr/>
                </p:nvCxnSpPr>
                <p:spPr>
                  <a:xfrm>
                    <a:off x="1125" y="2261"/>
                    <a:ext cx="12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322" name="Google Shape;322;p3"/>
                  <p:cNvSpPr txBox="1"/>
                  <p:nvPr/>
                </p:nvSpPr>
                <p:spPr>
                  <a:xfrm>
                    <a:off x="2123" y="2597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b="0" i="1" lang="en-US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3"/>
                  <p:cNvSpPr txBox="1"/>
                  <p:nvPr/>
                </p:nvSpPr>
                <p:spPr>
                  <a:xfrm>
                    <a:off x="1169" y="2058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b="1" i="1" lang="en-US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/>
                  </a:p>
                </p:txBody>
              </p:sp>
              <p:sp>
                <p:nvSpPr>
                  <p:cNvPr id="324" name="Google Shape;324;p3"/>
                  <p:cNvSpPr txBox="1"/>
                  <p:nvPr/>
                </p:nvSpPr>
                <p:spPr>
                  <a:xfrm rot="2700000">
                    <a:off x="1166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i="1" lang="en-US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/>
                  </a:p>
                </p:txBody>
              </p:sp>
            </p:grpSp>
            <p:grpSp>
              <p:nvGrpSpPr>
                <p:cNvPr id="325" name="Google Shape;325;p3"/>
                <p:cNvGrpSpPr/>
                <p:nvPr/>
              </p:nvGrpSpPr>
              <p:grpSpPr>
                <a:xfrm>
                  <a:off x="2171875" y="3930649"/>
                  <a:ext cx="828500" cy="799925"/>
                  <a:chOff x="2162350" y="3943350"/>
                  <a:chExt cx="828500" cy="799925"/>
                </a:xfrm>
              </p:grpSpPr>
              <p:cxnSp>
                <p:nvCxnSpPr>
                  <p:cNvPr id="326" name="Google Shape;326;p3"/>
                  <p:cNvCxnSpPr/>
                  <p:nvPr/>
                </p:nvCxnSpPr>
                <p:spPr>
                  <a:xfrm flipH="1" rot="10800000">
                    <a:off x="2533650" y="3943350"/>
                    <a:ext cx="457200" cy="4572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0000FF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  <p:sp>
                <p:nvSpPr>
                  <p:cNvPr id="327" name="Google Shape;327;p3"/>
                  <p:cNvSpPr txBox="1"/>
                  <p:nvPr/>
                </p:nvSpPr>
                <p:spPr>
                  <a:xfrm flipH="1" rot="-2700000">
                    <a:off x="2183113" y="4399347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b="1" i="1" lang="en-US"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/>
                  </a:p>
                </p:txBody>
              </p:sp>
            </p:grpSp>
          </p:grpSp>
          <p:grpSp>
            <p:nvGrpSpPr>
              <p:cNvPr id="328" name="Google Shape;328;p3"/>
              <p:cNvGrpSpPr/>
              <p:nvPr/>
            </p:nvGrpSpPr>
            <p:grpSpPr>
              <a:xfrm>
                <a:off x="1954277" y="2001838"/>
                <a:ext cx="1472184" cy="825500"/>
                <a:chOff x="1954277" y="2001838"/>
                <a:chExt cx="1472184" cy="825500"/>
              </a:xfrm>
            </p:grpSpPr>
            <p:sp>
              <p:nvSpPr>
                <p:cNvPr id="329" name="Google Shape;329;p3"/>
                <p:cNvSpPr/>
                <p:nvPr/>
              </p:nvSpPr>
              <p:spPr>
                <a:xfrm>
                  <a:off x="1954277" y="2001838"/>
                  <a:ext cx="1472184" cy="82296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CFFCC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r>
                    <a:t/>
                  </a:r>
                  <a:endParaRPr b="1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3"/>
                <p:cNvSpPr txBox="1"/>
                <p:nvPr/>
              </p:nvSpPr>
              <p:spPr>
                <a:xfrm>
                  <a:off x="1955357" y="2001838"/>
                  <a:ext cx="1470025" cy="82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n-US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Backfill</a:t>
                  </a:r>
                  <a:endParaRPr/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1" i="0" lang="en-US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/>
                </a:p>
              </p:txBody>
            </p:sp>
          </p:grpSp>
        </p:grpSp>
      </p:grpSp>
      <p:sp>
        <p:nvSpPr>
          <p:cNvPr id="331" name="Google Shape;331;p3"/>
          <p:cNvSpPr txBox="1"/>
          <p:nvPr/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FLDPLN (floodplain) Model</a:t>
            </a:r>
            <a:endParaRPr b="0" i="0" sz="4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"/>
          <p:cNvCxnSpPr>
            <a:endCxn id="338" idx="2"/>
          </p:cNvCxnSpPr>
          <p:nvPr/>
        </p:nvCxnSpPr>
        <p:spPr>
          <a:xfrm>
            <a:off x="1459068" y="4340212"/>
            <a:ext cx="1141500" cy="0"/>
          </a:xfrm>
          <a:prstGeom prst="straightConnector1">
            <a:avLst/>
          </a:prstGeom>
          <a:noFill/>
          <a:ln cap="flat" cmpd="sng" w="9525">
            <a:solidFill>
              <a:srgbClr val="B5DAD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4"/>
          <p:cNvSpPr txBox="1"/>
          <p:nvPr>
            <p:ph type="title"/>
          </p:nvPr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Processes</a:t>
            </a:r>
            <a:endParaRPr/>
          </a:p>
        </p:txBody>
      </p:sp>
      <p:sp>
        <p:nvSpPr>
          <p:cNvPr descr="Image result for dem image" id="340" name="Google Shape;340;p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208593" y="3732061"/>
            <a:ext cx="2000250" cy="121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1141" y="1244940"/>
            <a:ext cx="1879202" cy="107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4626" y="2180283"/>
            <a:ext cx="1145934" cy="20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5962" y="4494068"/>
            <a:ext cx="1169560" cy="221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4626" y="4520864"/>
            <a:ext cx="1138056" cy="218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4062685" y="3946201"/>
            <a:ext cx="1397103" cy="788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4"/>
          <p:cNvGrpSpPr/>
          <p:nvPr/>
        </p:nvGrpSpPr>
        <p:grpSpPr>
          <a:xfrm>
            <a:off x="7282317" y="2762774"/>
            <a:ext cx="1676851" cy="1371083"/>
            <a:chOff x="7108631" y="2548517"/>
            <a:chExt cx="1676851" cy="1371083"/>
          </a:xfrm>
        </p:grpSpPr>
        <p:pic>
          <p:nvPicPr>
            <p:cNvPr id="347" name="Google Shape;347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08631" y="2548517"/>
              <a:ext cx="1676851" cy="100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"/>
            <p:cNvSpPr txBox="1"/>
            <p:nvPr/>
          </p:nvSpPr>
          <p:spPr>
            <a:xfrm>
              <a:off x="7531864" y="3550268"/>
              <a:ext cx="9790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FLDPLN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4"/>
          <p:cNvSpPr/>
          <p:nvPr/>
        </p:nvSpPr>
        <p:spPr>
          <a:xfrm>
            <a:off x="7968342" y="2425404"/>
            <a:ext cx="304800" cy="228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"/>
          <p:cNvSpPr/>
          <p:nvPr/>
        </p:nvSpPr>
        <p:spPr>
          <a:xfrm>
            <a:off x="7968342" y="4199662"/>
            <a:ext cx="304800" cy="228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"/>
          <p:cNvSpPr/>
          <p:nvPr/>
        </p:nvSpPr>
        <p:spPr>
          <a:xfrm rot="5400000">
            <a:off x="7041043" y="5472136"/>
            <a:ext cx="304800" cy="228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 rot="5400000">
            <a:off x="3916842" y="4225912"/>
            <a:ext cx="304800" cy="228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"/>
          <p:cNvSpPr/>
          <p:nvPr/>
        </p:nvSpPr>
        <p:spPr>
          <a:xfrm rot="10800000">
            <a:off x="5326544" y="4203130"/>
            <a:ext cx="292448" cy="34644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"/>
          <p:cNvSpPr txBox="1"/>
          <p:nvPr/>
        </p:nvSpPr>
        <p:spPr>
          <a:xfrm>
            <a:off x="864220" y="1244940"/>
            <a:ext cx="429102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Hydro-conditioning DEM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FLDPLN inundation modeling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 to tiled libraries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Inundation mapping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"/>
          <p:cNvSpPr txBox="1"/>
          <p:nvPr>
            <p:ph type="title"/>
          </p:nvPr>
        </p:nvSpPr>
        <p:spPr>
          <a:xfrm>
            <a:off x="3810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Hydro-Condition DEM</a:t>
            </a:r>
            <a:endParaRPr/>
          </a:p>
        </p:txBody>
      </p:sp>
      <p:sp>
        <p:nvSpPr>
          <p:cNvPr id="360" name="Google Shape;360;p5"/>
          <p:cNvSpPr txBox="1"/>
          <p:nvPr>
            <p:ph idx="1" type="body"/>
          </p:nvPr>
        </p:nvSpPr>
        <p:spPr>
          <a:xfrm>
            <a:off x="381000" y="1219200"/>
            <a:ext cx="8839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/>
              <a:t>Processing of a DEM so that the flow of water is continuous across the terrain surface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/>
              <a:t>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GIS (ArcHydro) and special tools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/>
              <a:t>Examples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Fill spurious sinks or pits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Burning culverts into roads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Cut through bridges above river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Burning spillway into dam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Add flood defense (levees and flood walls) into DEM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…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1" name="Google Shape;361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p_flddpthmap_seg_demo_upstream" id="366" name="Google Shape;3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143000"/>
            <a:ext cx="5027612" cy="25765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7" name="Google Shape;367;p6"/>
          <p:cNvSpPr txBox="1"/>
          <p:nvPr/>
        </p:nvSpPr>
        <p:spPr>
          <a:xfrm>
            <a:off x="565529" y="226630"/>
            <a:ext cx="7848600" cy="103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Segment-based modeling with FLDPLN</a:t>
            </a:r>
            <a:endParaRPr/>
          </a:p>
        </p:txBody>
      </p:sp>
      <p:sp>
        <p:nvSpPr>
          <p:cNvPr id="368" name="Google Shape;368;p6"/>
          <p:cNvSpPr/>
          <p:nvPr/>
        </p:nvSpPr>
        <p:spPr>
          <a:xfrm rot="-900000">
            <a:off x="1549976" y="2432242"/>
            <a:ext cx="1867262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upstream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/>
          </a:p>
        </p:txBody>
      </p:sp>
      <p:sp>
        <p:nvSpPr>
          <p:cNvPr id="369" name="Google Shape;369;p6"/>
          <p:cNvSpPr/>
          <p:nvPr/>
        </p:nvSpPr>
        <p:spPr>
          <a:xfrm>
            <a:off x="2944812" y="1568409"/>
            <a:ext cx="1295400" cy="479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spillover taper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(depth decay)</a:t>
            </a:r>
            <a:endParaRPr/>
          </a:p>
        </p:txBody>
      </p:sp>
      <p:cxnSp>
        <p:nvCxnSpPr>
          <p:cNvPr id="370" name="Google Shape;370;p6"/>
          <p:cNvCxnSpPr/>
          <p:nvPr/>
        </p:nvCxnSpPr>
        <p:spPr>
          <a:xfrm>
            <a:off x="4170362" y="1728788"/>
            <a:ext cx="252412" cy="1762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6"/>
          <p:cNvSpPr/>
          <p:nvPr/>
        </p:nvSpPr>
        <p:spPr>
          <a:xfrm rot="-1500000">
            <a:off x="3775028" y="1599644"/>
            <a:ext cx="2605088" cy="5955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p_flddpthmap_seg_demo_downstream" id="372" name="Google Shape;37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0504" y="3884046"/>
            <a:ext cx="5027613" cy="25765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3" name="Google Shape;373;p6"/>
          <p:cNvSpPr/>
          <p:nvPr/>
        </p:nvSpPr>
        <p:spPr>
          <a:xfrm rot="-1380000">
            <a:off x="4298249" y="4557098"/>
            <a:ext cx="223774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downstream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/>
          </a:p>
        </p:txBody>
      </p:sp>
      <p:sp>
        <p:nvSpPr>
          <p:cNvPr id="374" name="Google Shape;374;p6"/>
          <p:cNvSpPr/>
          <p:nvPr/>
        </p:nvSpPr>
        <p:spPr>
          <a:xfrm>
            <a:off x="1522146" y="5200083"/>
            <a:ext cx="129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backfill taper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(lake effect)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"/>
          <p:cNvSpPr/>
          <p:nvPr/>
        </p:nvSpPr>
        <p:spPr>
          <a:xfrm rot="-1800000">
            <a:off x="2503122" y="5266937"/>
            <a:ext cx="1745190" cy="5955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6"/>
          <p:cNvCxnSpPr/>
          <p:nvPr/>
        </p:nvCxnSpPr>
        <p:spPr>
          <a:xfrm>
            <a:off x="2685340" y="5315023"/>
            <a:ext cx="252412" cy="1762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6"/>
          <p:cNvCxnSpPr/>
          <p:nvPr/>
        </p:nvCxnSpPr>
        <p:spPr>
          <a:xfrm flipH="1" rot="10800000">
            <a:off x="3796664" y="2757778"/>
            <a:ext cx="831273" cy="4572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8" name="Google Shape;378;p6"/>
          <p:cNvSpPr/>
          <p:nvPr/>
        </p:nvSpPr>
        <p:spPr>
          <a:xfrm rot="-1800000">
            <a:off x="3677187" y="3092819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b="1" i="1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b="0" i="1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6"/>
          <p:cNvCxnSpPr/>
          <p:nvPr/>
        </p:nvCxnSpPr>
        <p:spPr>
          <a:xfrm flipH="1" rot="10800000">
            <a:off x="3961606" y="5538704"/>
            <a:ext cx="831273" cy="4572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0" name="Google Shape;380;p6"/>
          <p:cNvSpPr/>
          <p:nvPr/>
        </p:nvSpPr>
        <p:spPr>
          <a:xfrm rot="-1800000">
            <a:off x="3842129" y="5873745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b="1" i="1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b="0" i="1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"/>
          <p:cNvSpPr txBox="1"/>
          <p:nvPr>
            <p:ph type="title"/>
          </p:nvPr>
        </p:nvSpPr>
        <p:spPr>
          <a:xfrm>
            <a:off x="304800" y="125113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Flood Inundation Relations </a:t>
            </a:r>
            <a:endParaRPr/>
          </a:p>
        </p:txBody>
      </p:sp>
      <p:sp>
        <p:nvSpPr>
          <p:cNvPr id="386" name="Google Shape;386;p7"/>
          <p:cNvSpPr txBox="1"/>
          <p:nvPr>
            <p:ph idx="1" type="body"/>
          </p:nvPr>
        </p:nvSpPr>
        <p:spPr>
          <a:xfrm>
            <a:off x="0" y="1031581"/>
            <a:ext cx="6002716" cy="5186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A floodplain pixel (FPP) can be flooded by the water originated from flood source (stream) pixels (FSPs) through backfill and spillover flooding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FSP-FPP flood relation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many-to-many relation</a:t>
            </a:r>
            <a:endParaRPr/>
          </a:p>
          <a:p>
            <a:pPr indent="-209550" lvl="1" marL="74295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Depth to flood (DTF)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Minimum depth at a FSP needed to flood a FPP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Attribute associated with a FSP-FPP relation</a:t>
            </a:r>
            <a:endParaRPr/>
          </a:p>
          <a:p>
            <a:pPr indent="-209550" lvl="1" marL="74295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FLDPLN model identifies the FSP-FPP flooding relations and their associated DTFs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/>
              <a:t>Iterative process</a:t>
            </a:r>
            <a:endParaRPr/>
          </a:p>
        </p:txBody>
      </p:sp>
      <p:pic>
        <p:nvPicPr>
          <p:cNvPr id="387" name="Google Shape;387;p7"/>
          <p:cNvPicPr preferRelativeResize="0"/>
          <p:nvPr/>
        </p:nvPicPr>
        <p:blipFill rotWithShape="1">
          <a:blip r:embed="rId3">
            <a:alphaModFix/>
          </a:blip>
          <a:srcRect b="1282" l="2742" r="2132" t="1174"/>
          <a:stretch/>
        </p:blipFill>
        <p:spPr>
          <a:xfrm>
            <a:off x="6082211" y="990600"/>
            <a:ext cx="2756990" cy="5496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7"/>
          <p:cNvGrpSpPr/>
          <p:nvPr/>
        </p:nvGrpSpPr>
        <p:grpSpPr>
          <a:xfrm>
            <a:off x="7010400" y="4429625"/>
            <a:ext cx="1600610" cy="1646152"/>
            <a:chOff x="7363736" y="5061966"/>
            <a:chExt cx="1600610" cy="1646152"/>
          </a:xfrm>
        </p:grpSpPr>
        <p:grpSp>
          <p:nvGrpSpPr>
            <p:cNvPr id="389" name="Google Shape;389;p7"/>
            <p:cNvGrpSpPr/>
            <p:nvPr/>
          </p:nvGrpSpPr>
          <p:grpSpPr>
            <a:xfrm>
              <a:off x="7363736" y="5061966"/>
              <a:ext cx="1600610" cy="1646152"/>
              <a:chOff x="4572000" y="5029200"/>
              <a:chExt cx="1600610" cy="1646152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cap="flat" cmpd="sng" w="25400">
                <a:solidFill>
                  <a:srgbClr val="0070C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8" name="Google Shape;398;p7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399" name="Google Shape;399;p7"/>
              <p:cNvCxnSpPr>
                <a:stCxn id="393" idx="1"/>
                <a:endCxn id="397" idx="1"/>
              </p:cNvCxnSpPr>
              <p:nvPr/>
            </p:nvCxnSpPr>
            <p:spPr>
              <a:xfrm flipH="1" rot="10800000">
                <a:off x="5029200" y="5600700"/>
                <a:ext cx="914700" cy="228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00" name="Google Shape;400;p7"/>
              <p:cNvCxnSpPr>
                <a:stCxn id="395" idx="2"/>
                <a:endCxn id="397" idx="1"/>
              </p:cNvCxnSpPr>
              <p:nvPr/>
            </p:nvCxnSpPr>
            <p:spPr>
              <a:xfrm flipH="1" rot="10800000">
                <a:off x="5372100" y="5600789"/>
                <a:ext cx="571800" cy="828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401" name="Google Shape;401;p7"/>
            <p:cNvSpPr txBox="1"/>
            <p:nvPr/>
          </p:nvSpPr>
          <p:spPr>
            <a:xfrm>
              <a:off x="7984182" y="5073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402" name="Google Shape;402;p7"/>
            <p:cNvSpPr txBox="1"/>
            <p:nvPr/>
          </p:nvSpPr>
          <p:spPr>
            <a:xfrm>
              <a:off x="8136582" y="5454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03" name="Google Shape;403;p7"/>
            <p:cNvSpPr txBox="1"/>
            <p:nvPr/>
          </p:nvSpPr>
          <p:spPr>
            <a:xfrm>
              <a:off x="8403282" y="59118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sp>
        <p:nvSpPr>
          <p:cNvPr id="404" name="Google Shape;404;p7"/>
          <p:cNvSpPr txBox="1"/>
          <p:nvPr/>
        </p:nvSpPr>
        <p:spPr>
          <a:xfrm>
            <a:off x="7516063" y="6082029"/>
            <a:ext cx="68909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(FSP)</a:t>
            </a:r>
            <a:endParaRPr/>
          </a:p>
        </p:txBody>
      </p:sp>
      <p:sp>
        <p:nvSpPr>
          <p:cNvPr id="405" name="Google Shape;405;p7"/>
          <p:cNvSpPr txBox="1"/>
          <p:nvPr/>
        </p:nvSpPr>
        <p:spPr>
          <a:xfrm>
            <a:off x="8270995" y="5099855"/>
            <a:ext cx="6247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(FPP)</a:t>
            </a:r>
            <a:endParaRPr/>
          </a:p>
        </p:txBody>
      </p:sp>
      <p:sp>
        <p:nvSpPr>
          <p:cNvPr id="406" name="Google Shape;406;p7"/>
          <p:cNvSpPr txBox="1"/>
          <p:nvPr/>
        </p:nvSpPr>
        <p:spPr>
          <a:xfrm>
            <a:off x="7798480" y="4456682"/>
            <a:ext cx="6324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(DTF)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"/>
          <p:cNvSpPr txBox="1"/>
          <p:nvPr>
            <p:ph type="title"/>
          </p:nvPr>
        </p:nvSpPr>
        <p:spPr>
          <a:xfrm>
            <a:off x="449878" y="142568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FSP-FPP Inundation Relations</a:t>
            </a:r>
            <a:endParaRPr/>
          </a:p>
        </p:txBody>
      </p:sp>
      <p:pic>
        <p:nvPicPr>
          <p:cNvPr id="412" name="Google Shape;4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1219200"/>
            <a:ext cx="1872813" cy="35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8761" y="1253613"/>
            <a:ext cx="1917026" cy="36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"/>
          <p:cNvSpPr/>
          <p:nvPr/>
        </p:nvSpPr>
        <p:spPr>
          <a:xfrm>
            <a:off x="6553200" y="2590800"/>
            <a:ext cx="533400" cy="4260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8A3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p8"/>
          <p:cNvGrpSpPr/>
          <p:nvPr/>
        </p:nvGrpSpPr>
        <p:grpSpPr>
          <a:xfrm>
            <a:off x="4564678" y="5008641"/>
            <a:ext cx="3588722" cy="1803833"/>
            <a:chOff x="5334000" y="2852065"/>
            <a:chExt cx="4248151" cy="2215235"/>
          </a:xfrm>
        </p:grpSpPr>
        <p:pic>
          <p:nvPicPr>
            <p:cNvPr id="416" name="Google Shape;416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4000" y="3200400"/>
              <a:ext cx="4248150" cy="186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34001" y="2852065"/>
              <a:ext cx="4248150" cy="3388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8"/>
          <p:cNvSpPr txBox="1"/>
          <p:nvPr/>
        </p:nvSpPr>
        <p:spPr>
          <a:xfrm>
            <a:off x="0" y="1295400"/>
            <a:ext cx="4336078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 relations by tiles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stores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FSPs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can flood the FPPs in the tile</a:t>
            </a:r>
            <a:endParaRPr/>
          </a:p>
          <a:p>
            <a:pPr indent="-342900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Flood mapping by tiles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memory overflow with a proper tile size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file I/O is needed to map a tile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</a:t>
            </a:r>
            <a:endParaRPr/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tiles in parallel</a:t>
            </a:r>
            <a:endParaRPr/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can be mapped independently</a:t>
            </a:r>
            <a:endParaRPr/>
          </a:p>
          <a:p>
            <a:pPr indent="-177800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"/>
          <p:cNvSpPr txBox="1"/>
          <p:nvPr>
            <p:ph type="title"/>
          </p:nvPr>
        </p:nvSpPr>
        <p:spPr>
          <a:xfrm>
            <a:off x="381000" y="25400"/>
            <a:ext cx="82296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Flood Inundation Mapping</a:t>
            </a:r>
            <a:endParaRPr sz="4000"/>
          </a:p>
        </p:txBody>
      </p:sp>
      <p:sp>
        <p:nvSpPr>
          <p:cNvPr id="424" name="Google Shape;424;p9"/>
          <p:cNvSpPr txBox="1"/>
          <p:nvPr>
            <p:ph idx="1" type="body"/>
          </p:nvPr>
        </p:nvSpPr>
        <p:spPr>
          <a:xfrm>
            <a:off x="228600" y="1066800"/>
            <a:ext cx="4874057" cy="5722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/>
              <a:t>Estimate FSP depth of flow (DOF) from gauge observation or forecast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Snap gauges to FSPs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Based on steam orders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From low to high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Linear interpolation using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	distance or elevation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/>
              <a:t>Stage 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NWS AHPS and USGS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/>
              <a:t>NWM + HAND SRC</a:t>
            </a:r>
            <a:endParaRPr/>
          </a:p>
        </p:txBody>
      </p:sp>
      <p:pic>
        <p:nvPicPr>
          <p:cNvPr id="425" name="Google Shape;4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943" y="1371600"/>
            <a:ext cx="3743281" cy="9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4280" y="2514599"/>
            <a:ext cx="4133520" cy="413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2015-04-13T23:21:38Z</dcterms:created>
  <dc:creator>Xingong Li</dc:creator>
</cp:coreProperties>
</file>